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Slab"/>
      <p:regular r:id="rId21"/>
      <p:bold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71aa995b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71aa995b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71aa995b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71aa995b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71aa995b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71aa995b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71aa995b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71aa995b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71aa995b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71aa995b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71aa995b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71aa995b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71aa995b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1aa995b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71aa995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71aa995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71aa995b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71aa995b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71aa995b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71aa995b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71aa995b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71aa995b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71aa995b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71aa995b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71aa995b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71aa995b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71aa995b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71aa995b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etbootstrap.com" TargetMode="External"/><Relationship Id="rId4" Type="http://schemas.openxmlformats.org/officeDocument/2006/relationships/hyperlink" Target="https://stackoverflow.com" TargetMode="External"/><Relationship Id="rId5" Type="http://schemas.openxmlformats.org/officeDocument/2006/relationships/hyperlink" Target="https://openclassrooms.com/fr/courses/2984401-apprenez-a-coder-avec-javascrip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Projet piscine : AMAZON’ECE</a:t>
            </a:r>
            <a:endParaRPr/>
          </a:p>
        </p:txBody>
      </p:sp>
      <p:sp>
        <p:nvSpPr>
          <p:cNvPr id="64" name="Google Shape;64;p13"/>
          <p:cNvSpPr txBox="1"/>
          <p:nvPr>
            <p:ph idx="1" type="subTitle"/>
          </p:nvPr>
        </p:nvSpPr>
        <p:spPr>
          <a:xfrm>
            <a:off x="1680300" y="3049450"/>
            <a:ext cx="5783400" cy="13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C9DAF8"/>
                </a:solidFill>
              </a:rPr>
              <a:t>Anne-Lise Hervé</a:t>
            </a:r>
            <a:endParaRPr>
              <a:solidFill>
                <a:srgbClr val="C9DAF8"/>
              </a:solidFill>
            </a:endParaRPr>
          </a:p>
          <a:p>
            <a:pPr indent="0" lvl="0" marL="0" rtl="0" algn="ctr">
              <a:spcBef>
                <a:spcPts val="0"/>
              </a:spcBef>
              <a:spcAft>
                <a:spcPts val="0"/>
              </a:spcAft>
              <a:buNone/>
            </a:pPr>
            <a:r>
              <a:rPr lang="fr">
                <a:solidFill>
                  <a:srgbClr val="C9DAF8"/>
                </a:solidFill>
              </a:rPr>
              <a:t>Sarah Kardache</a:t>
            </a:r>
            <a:endParaRPr>
              <a:solidFill>
                <a:srgbClr val="C9DAF8"/>
              </a:solidFill>
            </a:endParaRPr>
          </a:p>
          <a:p>
            <a:pPr indent="0" lvl="0" marL="0" rtl="0" algn="ctr">
              <a:spcBef>
                <a:spcPts val="0"/>
              </a:spcBef>
              <a:spcAft>
                <a:spcPts val="0"/>
              </a:spcAft>
              <a:buNone/>
            </a:pPr>
            <a:r>
              <a:rPr lang="fr">
                <a:solidFill>
                  <a:srgbClr val="C9DAF8"/>
                </a:solidFill>
              </a:rPr>
              <a:t>Clément</a:t>
            </a:r>
            <a:r>
              <a:rPr lang="fr">
                <a:solidFill>
                  <a:srgbClr val="C9DAF8"/>
                </a:solidFill>
              </a:rPr>
              <a:t> Lurati</a:t>
            </a:r>
            <a:endParaRPr>
              <a:solidFill>
                <a:srgbClr val="C9DAF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6485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SPÉCIFICATIONS FONCTIONNELLES (2)</a:t>
            </a:r>
            <a:endParaRPr/>
          </a:p>
          <a:p>
            <a:pPr indent="0" lvl="0" marL="0" rtl="0" algn="l">
              <a:spcBef>
                <a:spcPts val="0"/>
              </a:spcBef>
              <a:spcAft>
                <a:spcPts val="0"/>
              </a:spcAft>
              <a:buNone/>
            </a:pPr>
            <a:r>
              <a:t/>
            </a:r>
            <a:endParaRPr/>
          </a:p>
        </p:txBody>
      </p:sp>
      <p:sp>
        <p:nvSpPr>
          <p:cNvPr id="127" name="Google Shape;127;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Dropdown catégorie : (BOOTSTRAP) </a:t>
            </a:r>
            <a:endParaRPr/>
          </a:p>
        </p:txBody>
      </p:sp>
      <p:pic>
        <p:nvPicPr>
          <p:cNvPr id="128" name="Google Shape;128;p22"/>
          <p:cNvPicPr preferRelativeResize="0"/>
          <p:nvPr/>
        </p:nvPicPr>
        <p:blipFill>
          <a:blip r:embed="rId3">
            <a:alphaModFix/>
          </a:blip>
          <a:stretch>
            <a:fillRect/>
          </a:stretch>
        </p:blipFill>
        <p:spPr>
          <a:xfrm>
            <a:off x="954175" y="2237888"/>
            <a:ext cx="3016925" cy="2330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SPÉCIFICATIONS FONCTIONNELLES (3)</a:t>
            </a:r>
            <a:endParaRPr/>
          </a:p>
          <a:p>
            <a:pPr indent="0" lvl="0" marL="0" rtl="0" algn="l">
              <a:spcBef>
                <a:spcPts val="0"/>
              </a:spcBef>
              <a:spcAft>
                <a:spcPts val="0"/>
              </a:spcAft>
              <a:buNone/>
            </a:pPr>
            <a:r>
              <a:t/>
            </a:r>
            <a:endParaRPr/>
          </a:p>
        </p:txBody>
      </p:sp>
      <p:sp>
        <p:nvSpPr>
          <p:cNvPr id="134" name="Google Shape;134;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Bouton : (BOOTSTRAP)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fr"/>
              <a:t>Fonction ‘relative’ : (BOOTSTRAP) </a:t>
            </a:r>
            <a:endParaRPr/>
          </a:p>
          <a:p>
            <a:pPr indent="0" lvl="0" marL="457200" rtl="0" algn="l">
              <a:spcBef>
                <a:spcPts val="1600"/>
              </a:spcBef>
              <a:spcAft>
                <a:spcPts val="1600"/>
              </a:spcAft>
              <a:buNone/>
            </a:pPr>
            <a:r>
              <a:t/>
            </a:r>
            <a:endParaRPr/>
          </a:p>
        </p:txBody>
      </p:sp>
      <p:pic>
        <p:nvPicPr>
          <p:cNvPr id="135" name="Google Shape;135;p23"/>
          <p:cNvPicPr preferRelativeResize="0"/>
          <p:nvPr/>
        </p:nvPicPr>
        <p:blipFill>
          <a:blip r:embed="rId3">
            <a:alphaModFix/>
          </a:blip>
          <a:stretch>
            <a:fillRect/>
          </a:stretch>
        </p:blipFill>
        <p:spPr>
          <a:xfrm>
            <a:off x="3696694" y="1489825"/>
            <a:ext cx="1562781" cy="1081925"/>
          </a:xfrm>
          <a:prstGeom prst="rect">
            <a:avLst/>
          </a:prstGeom>
          <a:noFill/>
          <a:ln>
            <a:noFill/>
          </a:ln>
        </p:spPr>
      </p:pic>
      <p:pic>
        <p:nvPicPr>
          <p:cNvPr id="136" name="Google Shape;136;p23"/>
          <p:cNvPicPr preferRelativeResize="0"/>
          <p:nvPr/>
        </p:nvPicPr>
        <p:blipFill>
          <a:blip r:embed="rId4">
            <a:alphaModFix/>
          </a:blip>
          <a:stretch>
            <a:fillRect/>
          </a:stretch>
        </p:blipFill>
        <p:spPr>
          <a:xfrm>
            <a:off x="5025725" y="3048000"/>
            <a:ext cx="1008150" cy="175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87900" y="4468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VERSIONING GIT (login : Notchev - password : Minsk290497</a:t>
            </a:r>
            <a:endParaRPr/>
          </a:p>
        </p:txBody>
      </p:sp>
      <p:sp>
        <p:nvSpPr>
          <p:cNvPr id="142" name="Google Shape;142;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4"/>
          <p:cNvPicPr preferRelativeResize="0"/>
          <p:nvPr/>
        </p:nvPicPr>
        <p:blipFill>
          <a:blip r:embed="rId3">
            <a:alphaModFix/>
          </a:blip>
          <a:stretch>
            <a:fillRect/>
          </a:stretch>
        </p:blipFill>
        <p:spPr>
          <a:xfrm>
            <a:off x="220022" y="1322300"/>
            <a:ext cx="4189050" cy="3664324"/>
          </a:xfrm>
          <a:prstGeom prst="rect">
            <a:avLst/>
          </a:prstGeom>
          <a:noFill/>
          <a:ln>
            <a:noFill/>
          </a:ln>
        </p:spPr>
      </p:pic>
      <p:pic>
        <p:nvPicPr>
          <p:cNvPr id="144" name="Google Shape;144;p24"/>
          <p:cNvPicPr preferRelativeResize="0"/>
          <p:nvPr/>
        </p:nvPicPr>
        <p:blipFill>
          <a:blip r:embed="rId4">
            <a:alphaModFix/>
          </a:blip>
          <a:stretch>
            <a:fillRect/>
          </a:stretch>
        </p:blipFill>
        <p:spPr>
          <a:xfrm>
            <a:off x="4572000" y="1322300"/>
            <a:ext cx="4435526" cy="3664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87900" y="77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BILAN COLLECTIF </a:t>
            </a:r>
            <a:endParaRPr>
              <a:latin typeface="Calibri"/>
              <a:ea typeface="Calibri"/>
              <a:cs typeface="Calibri"/>
              <a:sym typeface="Calibri"/>
            </a:endParaRPr>
          </a:p>
        </p:txBody>
      </p:sp>
      <p:sp>
        <p:nvSpPr>
          <p:cNvPr id="150" name="Google Shape;150;p25"/>
          <p:cNvSpPr txBox="1"/>
          <p:nvPr>
            <p:ph idx="1" type="body"/>
          </p:nvPr>
        </p:nvSpPr>
        <p:spPr>
          <a:xfrm>
            <a:off x="138000" y="1288150"/>
            <a:ext cx="8868000" cy="37434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fr" sz="1400">
                <a:solidFill>
                  <a:srgbClr val="FFFFFF"/>
                </a:solidFill>
                <a:latin typeface="Calibri"/>
                <a:ea typeface="Calibri"/>
                <a:cs typeface="Calibri"/>
                <a:sym typeface="Calibri"/>
              </a:rPr>
              <a:t>Ce projet piscine a été un réel plaisir à réaliser pour nous trois et cela se voit dans l’implication que nous avons mis dans le design de notre site.</a:t>
            </a:r>
            <a:endParaRPr sz="1400">
              <a:solidFill>
                <a:srgbClr val="FFFFFF"/>
              </a:solidFill>
              <a:latin typeface="Calibri"/>
              <a:ea typeface="Calibri"/>
              <a:cs typeface="Calibri"/>
              <a:sym typeface="Calibri"/>
            </a:endParaRPr>
          </a:p>
          <a:p>
            <a:pPr indent="0" lvl="0" marL="0" rtl="0" algn="just">
              <a:lnSpc>
                <a:spcPct val="107916"/>
              </a:lnSpc>
              <a:spcBef>
                <a:spcPts val="800"/>
              </a:spcBef>
              <a:spcAft>
                <a:spcPts val="0"/>
              </a:spcAft>
              <a:buNone/>
            </a:pPr>
            <a:r>
              <a:rPr lang="fr" sz="1400">
                <a:solidFill>
                  <a:srgbClr val="FFFFFF"/>
                </a:solidFill>
                <a:latin typeface="Calibri"/>
                <a:ea typeface="Calibri"/>
                <a:cs typeface="Calibri"/>
                <a:sym typeface="Calibri"/>
              </a:rPr>
              <a:t>Nous nous sommes tous les trois très bien entendus et le partage des tâches s’est fait très rapidement. Nous avons souvent alternés entre la réalisation du front et la réflexion que nécessite le back afin de ne pas voir de tâches trop redondantes. </a:t>
            </a:r>
            <a:endParaRPr sz="1400">
              <a:solidFill>
                <a:srgbClr val="FFFFFF"/>
              </a:solidFill>
              <a:latin typeface="Calibri"/>
              <a:ea typeface="Calibri"/>
              <a:cs typeface="Calibri"/>
              <a:sym typeface="Calibri"/>
            </a:endParaRPr>
          </a:p>
          <a:p>
            <a:pPr indent="0" lvl="0" marL="0" rtl="0" algn="just">
              <a:lnSpc>
                <a:spcPct val="107916"/>
              </a:lnSpc>
              <a:spcBef>
                <a:spcPts val="800"/>
              </a:spcBef>
              <a:spcAft>
                <a:spcPts val="0"/>
              </a:spcAft>
              <a:buNone/>
            </a:pPr>
            <a:r>
              <a:rPr lang="fr" sz="1400">
                <a:solidFill>
                  <a:srgbClr val="FFFFFF"/>
                </a:solidFill>
                <a:latin typeface="Calibri"/>
                <a:ea typeface="Calibri"/>
                <a:cs typeface="Calibri"/>
                <a:sym typeface="Calibri"/>
              </a:rPr>
              <a:t>Ce projet piscine a été une grande nouveauté pour la majorité de notre groupe. Nous n’avions jamais réalisé de sites aussi complets auparavant. Nous avons été tous très motivé et désireux de remplir au maximum les objectifs que nous nous fixions au fur et à mesure des jours. Nous y avons mis du temps et beaucoup d’effort et sommes tous fiers du rendu.</a:t>
            </a:r>
            <a:endParaRPr sz="1400">
              <a:solidFill>
                <a:srgbClr val="FFFFFF"/>
              </a:solidFill>
              <a:latin typeface="Calibri"/>
              <a:ea typeface="Calibri"/>
              <a:cs typeface="Calibri"/>
              <a:sym typeface="Calibri"/>
            </a:endParaRPr>
          </a:p>
          <a:p>
            <a:pPr indent="0" lvl="0" marL="0" rtl="0" algn="just">
              <a:lnSpc>
                <a:spcPct val="107916"/>
              </a:lnSpc>
              <a:spcBef>
                <a:spcPts val="800"/>
              </a:spcBef>
              <a:spcAft>
                <a:spcPts val="0"/>
              </a:spcAft>
              <a:buNone/>
            </a:pPr>
            <a:r>
              <a:rPr lang="fr" sz="1400">
                <a:solidFill>
                  <a:srgbClr val="FFFFFF"/>
                </a:solidFill>
                <a:latin typeface="Calibri"/>
                <a:ea typeface="Calibri"/>
                <a:cs typeface="Calibri"/>
                <a:sym typeface="Calibri"/>
              </a:rPr>
              <a:t>Nous en avons appris beaucoup plus sur l’élaboration d’un site web et l’utilisation de tous les outils enseignés jusqu’ici. Certaines notions qui nous paraissaient flous se sont éclaircis grâce à ce projet pour tous les trois. </a:t>
            </a:r>
            <a:endParaRPr sz="1400">
              <a:solidFill>
                <a:srgbClr val="FFFFFF"/>
              </a:solidFill>
              <a:latin typeface="Calibri"/>
              <a:ea typeface="Calibri"/>
              <a:cs typeface="Calibri"/>
              <a:sym typeface="Calibri"/>
            </a:endParaRPr>
          </a:p>
          <a:p>
            <a:pPr indent="0" lvl="0" marL="0" rtl="0" algn="just">
              <a:lnSpc>
                <a:spcPct val="107916"/>
              </a:lnSpc>
              <a:spcBef>
                <a:spcPts val="800"/>
              </a:spcBef>
              <a:spcAft>
                <a:spcPts val="0"/>
              </a:spcAft>
              <a:buNone/>
            </a:pPr>
            <a:r>
              <a:rPr lang="fr" sz="1400">
                <a:solidFill>
                  <a:srgbClr val="FFFFFF"/>
                </a:solidFill>
                <a:latin typeface="Calibri"/>
                <a:ea typeface="Calibri"/>
                <a:cs typeface="Calibri"/>
                <a:sym typeface="Calibri"/>
              </a:rPr>
              <a:t>Nous espérons que vous avez apprécié notre travail autant que nous avons pris plaisir à le faire. </a:t>
            </a:r>
            <a:endParaRPr sz="1400">
              <a:solidFill>
                <a:srgbClr val="FFFFFF"/>
              </a:solidFill>
              <a:latin typeface="Calibri"/>
              <a:ea typeface="Calibri"/>
              <a:cs typeface="Calibri"/>
              <a:sym typeface="Calibri"/>
            </a:endParaRPr>
          </a:p>
          <a:p>
            <a:pPr indent="0" lvl="0" marL="0" rtl="0" algn="l">
              <a:spcBef>
                <a:spcPts val="8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87900" y="69335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BILAN INDIVIDUEL </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156" name="Google Shape;156;p26"/>
          <p:cNvSpPr txBox="1"/>
          <p:nvPr>
            <p:ph idx="1" type="body"/>
          </p:nvPr>
        </p:nvSpPr>
        <p:spPr>
          <a:xfrm>
            <a:off x="387900" y="121137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400" u="sng">
                <a:latin typeface="Calibri"/>
                <a:ea typeface="Calibri"/>
                <a:cs typeface="Calibri"/>
                <a:sym typeface="Calibri"/>
              </a:rPr>
              <a:t>Sarah</a:t>
            </a:r>
            <a:r>
              <a:rPr lang="fr" sz="1400">
                <a:latin typeface="Calibri"/>
                <a:ea typeface="Calibri"/>
                <a:cs typeface="Calibri"/>
                <a:sym typeface="Calibri"/>
              </a:rPr>
              <a:t> : J’ai beaucoup apprécié ce projet Piscine. J’ai pu m’améliorer en front-end et back-end et surtout comprendre les notions de cours qui se sont très rapidement </a:t>
            </a:r>
            <a:r>
              <a:rPr lang="fr" sz="1400">
                <a:latin typeface="Calibri"/>
                <a:ea typeface="Calibri"/>
                <a:cs typeface="Calibri"/>
                <a:sym typeface="Calibri"/>
              </a:rPr>
              <a:t>enchaînés</a:t>
            </a:r>
            <a:r>
              <a:rPr lang="fr" sz="1400">
                <a:latin typeface="Calibri"/>
                <a:ea typeface="Calibri"/>
                <a:cs typeface="Calibri"/>
                <a:sym typeface="Calibri"/>
              </a:rPr>
              <a:t> depuis la rentrée. Certains points n’étaient pas encore entièrement assimilé mais l’ont été grâce à ce projet. J’ai beaucoup alterné entre le front-end et le back-end cette semaine.</a:t>
            </a:r>
            <a:endParaRPr sz="1400">
              <a:latin typeface="Calibri"/>
              <a:ea typeface="Calibri"/>
              <a:cs typeface="Calibri"/>
              <a:sym typeface="Calibri"/>
            </a:endParaRPr>
          </a:p>
          <a:p>
            <a:pPr indent="0" lvl="0" marL="0" rtl="0" algn="just">
              <a:spcBef>
                <a:spcPts val="1600"/>
              </a:spcBef>
              <a:spcAft>
                <a:spcPts val="0"/>
              </a:spcAft>
              <a:buNone/>
            </a:pPr>
            <a:r>
              <a:rPr lang="fr" sz="1400" u="sng">
                <a:latin typeface="Calibri"/>
                <a:ea typeface="Calibri"/>
                <a:cs typeface="Calibri"/>
                <a:sym typeface="Calibri"/>
              </a:rPr>
              <a:t>Anne-Lise :</a:t>
            </a:r>
            <a:r>
              <a:rPr lang="fr" sz="1400">
                <a:latin typeface="Calibri"/>
                <a:ea typeface="Calibri"/>
                <a:cs typeface="Calibri"/>
                <a:sym typeface="Calibri"/>
              </a:rPr>
              <a:t> Pendant cette semaine piscine, je me suis beaucoup occupée du back-end. J’ai pu m’améliorer en requête sql et notamment la logique et la rigueur qu’implique le bon fonctionnement de ces requêtes. J’ai aussi eu l’occasion de m’occuper du front-end et d’aider mes deux camarades sur le design du site. Nous avons vraiment voulu qu’au-delà d’un site fonctionnel il soit agréable à visiter pour les correcteurs. </a:t>
            </a:r>
            <a:endParaRPr sz="1400">
              <a:latin typeface="Calibri"/>
              <a:ea typeface="Calibri"/>
              <a:cs typeface="Calibri"/>
              <a:sym typeface="Calibri"/>
            </a:endParaRPr>
          </a:p>
          <a:p>
            <a:pPr indent="0" lvl="0" marL="0" rtl="0" algn="just">
              <a:spcBef>
                <a:spcPts val="1600"/>
              </a:spcBef>
              <a:spcAft>
                <a:spcPts val="0"/>
              </a:spcAft>
              <a:buNone/>
            </a:pPr>
            <a:r>
              <a:rPr lang="fr" sz="1400" u="sng">
                <a:latin typeface="Calibri"/>
                <a:ea typeface="Calibri"/>
                <a:cs typeface="Calibri"/>
                <a:sym typeface="Calibri"/>
              </a:rPr>
              <a:t>Clément :</a:t>
            </a:r>
            <a:r>
              <a:rPr lang="fr" sz="1400">
                <a:latin typeface="Calibri"/>
                <a:ea typeface="Calibri"/>
                <a:cs typeface="Calibri"/>
                <a:sym typeface="Calibri"/>
              </a:rPr>
              <a:t> </a:t>
            </a:r>
            <a:r>
              <a:rPr lang="fr" sz="1400">
                <a:solidFill>
                  <a:srgbClr val="FFFFFF"/>
                </a:solidFill>
                <a:latin typeface="Calibri"/>
                <a:ea typeface="Calibri"/>
                <a:cs typeface="Calibri"/>
                <a:sym typeface="Calibri"/>
              </a:rPr>
              <a:t>Ce projet piscine a été un nouveau projet pour moi. Je me suis beaucoup occupé du front-end et suis devenu un as du ‘html’ et du ‘css’. Nous nous sommes bien organisés cette semaine mais le temps de travail à fournir fut assez lourd. La motivation du groupe est resté constant et nous avons pris plaisir à réaliser un beau projet.  Fort de cette expérience j’ai pu enrichir ma capacité à travailler en équipe ainsi que mes connaissances techniques. </a:t>
            </a:r>
            <a:endParaRPr sz="1400">
              <a:solidFill>
                <a:srgbClr val="FFFFFF"/>
              </a:solidFill>
              <a:latin typeface="Calibri"/>
              <a:ea typeface="Calibri"/>
              <a:cs typeface="Calibri"/>
              <a:sym typeface="Calibri"/>
            </a:endParaRPr>
          </a:p>
          <a:p>
            <a:pPr indent="0" lvl="0" marL="0" rtl="0" algn="l">
              <a:lnSpc>
                <a:spcPct val="107916"/>
              </a:lnSpc>
              <a:spcBef>
                <a:spcPts val="1600"/>
              </a:spcBef>
              <a:spcAft>
                <a:spcPts val="0"/>
              </a:spcAft>
              <a:buNone/>
            </a:pPr>
            <a:r>
              <a:t/>
            </a:r>
            <a:endParaRPr sz="1200">
              <a:solidFill>
                <a:srgbClr val="000000"/>
              </a:solidFill>
              <a:latin typeface="Arial"/>
              <a:ea typeface="Arial"/>
              <a:cs typeface="Arial"/>
              <a:sym typeface="Arial"/>
            </a:endParaRPr>
          </a:p>
          <a:p>
            <a:pPr indent="0" lvl="0" marL="0" rtl="0" algn="l">
              <a:spcBef>
                <a:spcPts val="800"/>
              </a:spcBef>
              <a:spcAft>
                <a:spcPts val="1600"/>
              </a:spcAft>
              <a:buNone/>
            </a:pPr>
            <a:r>
              <a:t/>
            </a:r>
            <a:endParaRPr u="sng">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BIBLIOGRAPHIE</a:t>
            </a:r>
            <a:endParaRPr/>
          </a:p>
        </p:txBody>
      </p:sp>
      <p:sp>
        <p:nvSpPr>
          <p:cNvPr id="162" name="Google Shape;162;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sz="1400"/>
              <a:t>Design du site : </a:t>
            </a:r>
            <a:endParaRPr sz="1400"/>
          </a:p>
          <a:p>
            <a:pPr indent="-342900" lvl="0" marL="457200" rtl="0" algn="l">
              <a:spcBef>
                <a:spcPts val="0"/>
              </a:spcBef>
              <a:spcAft>
                <a:spcPts val="0"/>
              </a:spcAft>
              <a:buSzPts val="1800"/>
              <a:buChar char="-"/>
            </a:pPr>
            <a:r>
              <a:rPr lang="fr" sz="1400" u="sng">
                <a:solidFill>
                  <a:schemeClr val="hlink"/>
                </a:solidFill>
                <a:latin typeface="Arial"/>
                <a:ea typeface="Arial"/>
                <a:cs typeface="Arial"/>
                <a:sym typeface="Arial"/>
                <a:hlinkClick r:id="rId3"/>
              </a:rPr>
              <a:t>https://getbootstrap.com</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fr" sz="1400">
                <a:solidFill>
                  <a:srgbClr val="FFFFFF"/>
                </a:solidFill>
                <a:latin typeface="Arial"/>
                <a:ea typeface="Arial"/>
                <a:cs typeface="Arial"/>
                <a:sym typeface="Arial"/>
              </a:rPr>
              <a:t>Aides lors des bugs, questionnements :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fr" sz="1400" u="sng">
                <a:solidFill>
                  <a:schemeClr val="hlink"/>
                </a:solidFill>
                <a:latin typeface="Arial"/>
                <a:ea typeface="Arial"/>
                <a:cs typeface="Arial"/>
                <a:sym typeface="Arial"/>
                <a:hlinkClick r:id="rId4"/>
              </a:rPr>
              <a:t>https://stackoverflow.com</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fr" sz="1400">
                <a:solidFill>
                  <a:srgbClr val="FFFFFF"/>
                </a:solidFill>
                <a:latin typeface="Arial"/>
                <a:ea typeface="Arial"/>
                <a:cs typeface="Arial"/>
                <a:sym typeface="Arial"/>
              </a:rPr>
              <a:t>Questions en javascript :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fr" sz="1400" u="sng">
                <a:solidFill>
                  <a:schemeClr val="hlink"/>
                </a:solidFill>
                <a:latin typeface="Arial"/>
                <a:ea typeface="Arial"/>
                <a:cs typeface="Arial"/>
                <a:sym typeface="Arial"/>
                <a:hlinkClick r:id="rId5"/>
              </a:rPr>
              <a:t>https://openclassrooms.com/fr/courses/2984401-apprenez-a-coder-avec-javascript</a:t>
            </a:r>
            <a:endParaRPr sz="1400">
              <a:solidFill>
                <a:srgbClr val="FFFFFF"/>
              </a:solidFill>
              <a:latin typeface="Arial"/>
              <a:ea typeface="Arial"/>
              <a:cs typeface="Arial"/>
              <a:sym typeface="Arial"/>
            </a:endParaRPr>
          </a:p>
          <a:p>
            <a:pPr indent="0" lvl="0" marL="0" rtl="0" algn="l">
              <a:spcBef>
                <a:spcPts val="1600"/>
              </a:spcBef>
              <a:spcAft>
                <a:spcPts val="1600"/>
              </a:spcAft>
              <a:buNone/>
            </a:pPr>
            <a:r>
              <a:t/>
            </a:r>
            <a:endParaRPr sz="14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C9DAF8"/>
                </a:solidFill>
              </a:rPr>
              <a:t>Sommaire</a:t>
            </a:r>
            <a:endParaRPr>
              <a:solidFill>
                <a:srgbClr val="C9DAF8"/>
              </a:solidFill>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fr"/>
              <a:t>Présentation de l’équipe</a:t>
            </a:r>
            <a:endParaRPr/>
          </a:p>
          <a:p>
            <a:pPr indent="-342900" lvl="0" marL="457200" rtl="0" algn="l">
              <a:spcBef>
                <a:spcPts val="0"/>
              </a:spcBef>
              <a:spcAft>
                <a:spcPts val="0"/>
              </a:spcAft>
              <a:buSzPts val="1800"/>
              <a:buAutoNum type="arabicParenR"/>
            </a:pPr>
            <a:r>
              <a:rPr lang="fr"/>
              <a:t>Modèle entité-associations</a:t>
            </a:r>
            <a:endParaRPr/>
          </a:p>
          <a:p>
            <a:pPr indent="-342900" lvl="0" marL="457200" rtl="0" algn="l">
              <a:spcBef>
                <a:spcPts val="0"/>
              </a:spcBef>
              <a:spcAft>
                <a:spcPts val="0"/>
              </a:spcAft>
              <a:buSzPts val="1800"/>
              <a:buAutoNum type="arabicParenR"/>
            </a:pPr>
            <a:r>
              <a:rPr lang="fr"/>
              <a:t> Modèle relationnel</a:t>
            </a:r>
            <a:endParaRPr/>
          </a:p>
          <a:p>
            <a:pPr indent="-342900" lvl="0" marL="457200" rtl="0" algn="l">
              <a:spcBef>
                <a:spcPts val="0"/>
              </a:spcBef>
              <a:spcAft>
                <a:spcPts val="0"/>
              </a:spcAft>
              <a:buSzPts val="1800"/>
              <a:buAutoNum type="arabicParenR"/>
            </a:pPr>
            <a:r>
              <a:rPr lang="fr"/>
              <a:t>Design du front</a:t>
            </a:r>
            <a:endParaRPr/>
          </a:p>
          <a:p>
            <a:pPr indent="-342900" lvl="0" marL="457200" rtl="0" algn="l">
              <a:spcBef>
                <a:spcPts val="0"/>
              </a:spcBef>
              <a:spcAft>
                <a:spcPts val="0"/>
              </a:spcAft>
              <a:buSzPts val="1800"/>
              <a:buAutoNum type="arabicParenR"/>
            </a:pPr>
            <a:r>
              <a:rPr lang="fr"/>
              <a:t>Spécifications</a:t>
            </a:r>
            <a:r>
              <a:rPr lang="fr"/>
              <a:t> fonctionnelles</a:t>
            </a:r>
            <a:endParaRPr/>
          </a:p>
          <a:p>
            <a:pPr indent="-342900" lvl="0" marL="457200" rtl="0" algn="l">
              <a:spcBef>
                <a:spcPts val="0"/>
              </a:spcBef>
              <a:spcAft>
                <a:spcPts val="0"/>
              </a:spcAft>
              <a:buSzPts val="1800"/>
              <a:buAutoNum type="arabicParenR"/>
            </a:pPr>
            <a:r>
              <a:rPr lang="fr"/>
              <a:t>Versioning Git</a:t>
            </a:r>
            <a:endParaRPr/>
          </a:p>
          <a:p>
            <a:pPr indent="-342900" lvl="0" marL="457200" rtl="0" algn="l">
              <a:spcBef>
                <a:spcPts val="0"/>
              </a:spcBef>
              <a:spcAft>
                <a:spcPts val="0"/>
              </a:spcAft>
              <a:buSzPts val="1800"/>
              <a:buAutoNum type="arabicParenR"/>
            </a:pPr>
            <a:r>
              <a:rPr lang="fr"/>
              <a:t>Bilan collectif et individuel</a:t>
            </a:r>
            <a:endParaRPr/>
          </a:p>
          <a:p>
            <a:pPr indent="-342900" lvl="0" marL="457200" rtl="0" algn="l">
              <a:spcBef>
                <a:spcPts val="0"/>
              </a:spcBef>
              <a:spcAft>
                <a:spcPts val="0"/>
              </a:spcAft>
              <a:buSzPts val="1800"/>
              <a:buAutoNum type="arabicParenR"/>
            </a:pPr>
            <a:r>
              <a:rPr lang="fr"/>
              <a:t>Bibliographie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PRÉSENTATION</a:t>
            </a:r>
            <a:r>
              <a:rPr lang="fr"/>
              <a:t> DE </a:t>
            </a:r>
            <a:r>
              <a:rPr lang="fr"/>
              <a:t>L'ÉQUIPE</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Anne-Lise Hervé</a:t>
            </a:r>
            <a:endParaRPr/>
          </a:p>
          <a:p>
            <a:pPr indent="-342900" lvl="0" marL="457200" rtl="0" algn="l">
              <a:spcBef>
                <a:spcPts val="0"/>
              </a:spcBef>
              <a:spcAft>
                <a:spcPts val="0"/>
              </a:spcAft>
              <a:buSzPts val="1800"/>
              <a:buChar char="-"/>
            </a:pPr>
            <a:r>
              <a:rPr lang="fr"/>
              <a:t>Sarah Kardache</a:t>
            </a:r>
            <a:endParaRPr/>
          </a:p>
          <a:p>
            <a:pPr indent="-342900" lvl="0" marL="457200" rtl="0" algn="l">
              <a:spcBef>
                <a:spcPts val="0"/>
              </a:spcBef>
              <a:spcAft>
                <a:spcPts val="0"/>
              </a:spcAft>
              <a:buSzPts val="1800"/>
              <a:buChar char="-"/>
            </a:pPr>
            <a:r>
              <a:rPr lang="fr"/>
              <a:t>Clément Lurati </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13" y="8825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MODÈLE</a:t>
            </a:r>
            <a:r>
              <a:rPr lang="fr"/>
              <a:t> </a:t>
            </a:r>
            <a:r>
              <a:rPr lang="fr"/>
              <a:t>ENTITÉ</a:t>
            </a:r>
            <a:r>
              <a:rPr lang="fr"/>
              <a:t>-ASSOCIATIONS</a:t>
            </a:r>
            <a:endParaRPr/>
          </a:p>
        </p:txBody>
      </p:sp>
      <p:sp>
        <p:nvSpPr>
          <p:cNvPr id="82" name="Google Shape;82;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 name="Google Shape;83;p16"/>
          <p:cNvPicPr preferRelativeResize="0"/>
          <p:nvPr/>
        </p:nvPicPr>
        <p:blipFill>
          <a:blip r:embed="rId3">
            <a:alphaModFix/>
          </a:blip>
          <a:stretch>
            <a:fillRect/>
          </a:stretch>
        </p:blipFill>
        <p:spPr>
          <a:xfrm>
            <a:off x="1894503" y="848587"/>
            <a:ext cx="5354976" cy="389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87900" y="15547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MODÈLE</a:t>
            </a:r>
            <a:r>
              <a:rPr lang="fr"/>
              <a:t> RELATIONNEL</a:t>
            </a:r>
            <a:endParaRPr/>
          </a:p>
        </p:txBody>
      </p:sp>
      <p:sp>
        <p:nvSpPr>
          <p:cNvPr id="89" name="Google Shape;89;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7"/>
          <p:cNvPicPr preferRelativeResize="0"/>
          <p:nvPr/>
        </p:nvPicPr>
        <p:blipFill>
          <a:blip r:embed="rId3">
            <a:alphaModFix/>
          </a:blip>
          <a:stretch>
            <a:fillRect/>
          </a:stretch>
        </p:blipFill>
        <p:spPr>
          <a:xfrm>
            <a:off x="1661475" y="951375"/>
            <a:ext cx="5667174" cy="404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14427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DESIGN FRONT (1)</a:t>
            </a:r>
            <a:endParaRPr/>
          </a:p>
        </p:txBody>
      </p:sp>
      <p:sp>
        <p:nvSpPr>
          <p:cNvPr id="96" name="Google Shape;96;p18"/>
          <p:cNvSpPr txBox="1"/>
          <p:nvPr>
            <p:ph idx="1" type="body"/>
          </p:nvPr>
        </p:nvSpPr>
        <p:spPr>
          <a:xfrm>
            <a:off x="387900" y="15682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8"/>
          <p:cNvPicPr preferRelativeResize="0"/>
          <p:nvPr/>
        </p:nvPicPr>
        <p:blipFill>
          <a:blip r:embed="rId3">
            <a:alphaModFix/>
          </a:blip>
          <a:stretch>
            <a:fillRect/>
          </a:stretch>
        </p:blipFill>
        <p:spPr>
          <a:xfrm>
            <a:off x="112113" y="1005175"/>
            <a:ext cx="8919778" cy="3824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DESIGN FRONT (2)</a:t>
            </a:r>
            <a:endParaRPr/>
          </a:p>
          <a:p>
            <a:pPr indent="0" lvl="0" marL="0" rtl="0" algn="l">
              <a:spcBef>
                <a:spcPts val="0"/>
              </a:spcBef>
              <a:spcAft>
                <a:spcPts val="0"/>
              </a:spcAft>
              <a:buNone/>
            </a:pPr>
            <a:r>
              <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743825" y="701975"/>
            <a:ext cx="7772678" cy="4441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1" name="Google Shape;111;p20"/>
          <p:cNvSpPr txBox="1"/>
          <p:nvPr/>
        </p:nvSpPr>
        <p:spPr>
          <a:xfrm>
            <a:off x="840450" y="156900"/>
            <a:ext cx="74631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000">
                <a:solidFill>
                  <a:schemeClr val="dk1"/>
                </a:solidFill>
                <a:latin typeface="Roboto Slab"/>
                <a:ea typeface="Roboto Slab"/>
                <a:cs typeface="Roboto Slab"/>
                <a:sym typeface="Roboto Slab"/>
              </a:rPr>
              <a:t>DESIGN FRONT (3)</a:t>
            </a:r>
            <a:endParaRPr sz="3000">
              <a:solidFill>
                <a:schemeClr val="dk1"/>
              </a:solidFill>
              <a:latin typeface="Roboto Slab"/>
              <a:ea typeface="Roboto Slab"/>
              <a:cs typeface="Roboto Slab"/>
              <a:sym typeface="Roboto Slab"/>
            </a:endParaRPr>
          </a:p>
        </p:txBody>
      </p:sp>
      <p:pic>
        <p:nvPicPr>
          <p:cNvPr id="112" name="Google Shape;112;p20"/>
          <p:cNvPicPr preferRelativeResize="0"/>
          <p:nvPr/>
        </p:nvPicPr>
        <p:blipFill>
          <a:blip r:embed="rId3">
            <a:alphaModFix/>
          </a:blip>
          <a:stretch>
            <a:fillRect/>
          </a:stretch>
        </p:blipFill>
        <p:spPr>
          <a:xfrm>
            <a:off x="840450" y="731750"/>
            <a:ext cx="7463103" cy="42780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29135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SPÉCIFICATIONS FONCTIONNELLES (1)</a:t>
            </a:r>
            <a:endParaRPr/>
          </a:p>
        </p:txBody>
      </p:sp>
      <p:sp>
        <p:nvSpPr>
          <p:cNvPr id="118" name="Google Shape;118;p21"/>
          <p:cNvSpPr txBox="1"/>
          <p:nvPr>
            <p:ph idx="1" type="body"/>
          </p:nvPr>
        </p:nvSpPr>
        <p:spPr>
          <a:xfrm>
            <a:off x="387900" y="13105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Navigation Bar : (BOOTSTRAP)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Carousel : (BOOTSTRAP)</a:t>
            </a:r>
            <a:endParaRPr/>
          </a:p>
          <a:p>
            <a:pPr indent="0" lvl="0" marL="0" rtl="0" algn="l">
              <a:spcBef>
                <a:spcPts val="160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191200" y="1736650"/>
            <a:ext cx="8761594" cy="498924"/>
          </a:xfrm>
          <a:prstGeom prst="rect">
            <a:avLst/>
          </a:prstGeom>
          <a:noFill/>
          <a:ln>
            <a:noFill/>
          </a:ln>
        </p:spPr>
      </p:pic>
      <p:pic>
        <p:nvPicPr>
          <p:cNvPr id="120" name="Google Shape;120;p21"/>
          <p:cNvPicPr preferRelativeResize="0"/>
          <p:nvPr/>
        </p:nvPicPr>
        <p:blipFill>
          <a:blip r:embed="rId4">
            <a:alphaModFix/>
          </a:blip>
          <a:stretch>
            <a:fillRect/>
          </a:stretch>
        </p:blipFill>
        <p:spPr>
          <a:xfrm>
            <a:off x="953199" y="2734225"/>
            <a:ext cx="3133200" cy="2319624"/>
          </a:xfrm>
          <a:prstGeom prst="rect">
            <a:avLst/>
          </a:prstGeom>
          <a:noFill/>
          <a:ln>
            <a:noFill/>
          </a:ln>
        </p:spPr>
      </p:pic>
      <p:pic>
        <p:nvPicPr>
          <p:cNvPr id="121" name="Google Shape;121;p21"/>
          <p:cNvPicPr preferRelativeResize="0"/>
          <p:nvPr/>
        </p:nvPicPr>
        <p:blipFill>
          <a:blip r:embed="rId5">
            <a:alphaModFix/>
          </a:blip>
          <a:stretch>
            <a:fillRect/>
          </a:stretch>
        </p:blipFill>
        <p:spPr>
          <a:xfrm>
            <a:off x="5022416" y="2697800"/>
            <a:ext cx="3205810" cy="2392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